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86" r:id="rId4"/>
    <p:sldId id="308" r:id="rId5"/>
    <p:sldId id="290" r:id="rId6"/>
    <p:sldId id="291" r:id="rId7"/>
    <p:sldId id="292" r:id="rId8"/>
    <p:sldId id="293" r:id="rId9"/>
    <p:sldId id="294" r:id="rId10"/>
    <p:sldId id="300" r:id="rId11"/>
    <p:sldId id="301" r:id="rId12"/>
    <p:sldId id="297" r:id="rId13"/>
    <p:sldId id="299" r:id="rId14"/>
    <p:sldId id="311" r:id="rId15"/>
    <p:sldId id="296" r:id="rId16"/>
    <p:sldId id="295" r:id="rId17"/>
    <p:sldId id="303" r:id="rId18"/>
    <p:sldId id="305" r:id="rId19"/>
    <p:sldId id="318" r:id="rId20"/>
    <p:sldId id="307" r:id="rId21"/>
    <p:sldId id="317" r:id="rId22"/>
    <p:sldId id="315" r:id="rId23"/>
    <p:sldId id="316" r:id="rId24"/>
    <p:sldId id="319" r:id="rId25"/>
    <p:sldId id="320" r:id="rId26"/>
    <p:sldId id="314" r:id="rId27"/>
    <p:sldId id="312" r:id="rId28"/>
    <p:sldId id="321" r:id="rId29"/>
  </p:sldIdLst>
  <p:sldSz cx="12192000" cy="6858000"/>
  <p:notesSz cx="9309100" cy="70231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C6F3272-2B3D-44DA-B3AB-F9F2A14025A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E0F23C-12F3-4723-B30F-1036468A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67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0F375DC-0F9A-4EE5-A2D6-04DD5FC625E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63B63EB-A80D-4ECD-AE18-6167062D2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6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6415" y="1122363"/>
            <a:ext cx="5551727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Helvetica Neue" panose="0200040300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6415" y="3602038"/>
            <a:ext cx="5551727" cy="13509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 Neue" panose="020004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620347" y="6442372"/>
            <a:ext cx="246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</a:p>
        </p:txBody>
      </p:sp>
      <p:pic>
        <p:nvPicPr>
          <p:cNvPr id="11" name="Picture 10" descr="GBF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0610" y="6358051"/>
            <a:ext cx="3984715" cy="452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" y="-4762"/>
            <a:ext cx="6153150" cy="68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BF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2681" y="6416229"/>
            <a:ext cx="3472644" cy="3945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l="6388"/>
          <a:stretch/>
        </p:blipFill>
        <p:spPr>
          <a:xfrm>
            <a:off x="9525" y="4762"/>
            <a:ext cx="6419850" cy="684847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519290" y="1122363"/>
            <a:ext cx="5551727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Helvetica Neue" panose="0200040300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519290" y="3602038"/>
            <a:ext cx="5551727" cy="13509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 Neue" panose="020004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772747" y="6442372"/>
            <a:ext cx="246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043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BF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0610" y="6358051"/>
            <a:ext cx="3984715" cy="45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" y="4762"/>
            <a:ext cx="6477000" cy="68484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547865" y="1122363"/>
            <a:ext cx="5551727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Helvetica Neue" panose="0200040300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547865" y="3602038"/>
            <a:ext cx="5551727" cy="13509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 Neue" panose="020004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20347" y="6442372"/>
            <a:ext cx="246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861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8741" y="1122363"/>
            <a:ext cx="5794686" cy="2387600"/>
          </a:xfrm>
        </p:spPr>
        <p:txBody>
          <a:bodyPr anchor="b"/>
          <a:lstStyle>
            <a:lvl1pPr algn="ctr">
              <a:defRPr sz="6000">
                <a:latin typeface="Helvetica Neue" panose="0200040300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8741" y="3602038"/>
            <a:ext cx="5794686" cy="1655762"/>
          </a:xfrm>
        </p:spPr>
        <p:txBody>
          <a:bodyPr/>
          <a:lstStyle>
            <a:lvl1pPr marL="0" indent="0" algn="ctr">
              <a:buNone/>
              <a:defRPr sz="2400">
                <a:latin typeface="Helvetica Neue" panose="020004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53547" y="6442372"/>
            <a:ext cx="246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</a:p>
        </p:txBody>
      </p:sp>
      <p:pic>
        <p:nvPicPr>
          <p:cNvPr id="7" name="Picture 2" descr="C:\Users\gardntim\Dropbox\Marketing Advancement\GatesBiomanufactoringFacility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822" y="6259477"/>
            <a:ext cx="2887040" cy="490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38772" y="492610"/>
            <a:ext cx="3480363" cy="558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15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and Round Single Corner Rectangle 16"/>
          <p:cNvSpPr/>
          <p:nvPr userDrawn="1"/>
        </p:nvSpPr>
        <p:spPr>
          <a:xfrm rot="10800000">
            <a:off x="-2" y="-3"/>
            <a:ext cx="12192001" cy="1491051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and Round Single Corner Rectangle 17"/>
          <p:cNvSpPr/>
          <p:nvPr userDrawn="1"/>
        </p:nvSpPr>
        <p:spPr>
          <a:xfrm rot="10800000">
            <a:off x="-4" y="-2643"/>
            <a:ext cx="12192001" cy="1402627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1872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61A90A-74B5-4901-88FD-5116222579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Helvetica Neue" panose="020004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235"/>
            <a:ext cx="10515600" cy="4554728"/>
          </a:xfrm>
        </p:spPr>
        <p:txBody>
          <a:bodyPr/>
          <a:lstStyle>
            <a:lvl1pPr>
              <a:defRPr>
                <a:latin typeface="Helvetica Neue" panose="02000403000000020004" pitchFamily="50" charset="0"/>
              </a:defRPr>
            </a:lvl1pPr>
            <a:lvl2pPr>
              <a:defRPr>
                <a:latin typeface="Helvetica Neue" panose="02000403000000020004" pitchFamily="50" charset="0"/>
              </a:defRPr>
            </a:lvl2pPr>
            <a:lvl3pPr>
              <a:defRPr>
                <a:latin typeface="Helvetica Neue" panose="02000403000000020004" pitchFamily="50" charset="0"/>
              </a:defRPr>
            </a:lvl3pPr>
            <a:lvl4pPr>
              <a:defRPr>
                <a:latin typeface="Helvetica Neue" panose="02000403000000020004" pitchFamily="50" charset="0"/>
              </a:defRPr>
            </a:lvl4pPr>
            <a:lvl5pPr>
              <a:defRPr>
                <a:latin typeface="Helvetica Neue" panose="02000403000000020004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2" descr="C:\Users\gardntim\Dropbox\Marketing Advancement\GatesBiomanufactoringFacility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" y="6321232"/>
            <a:ext cx="2887040" cy="490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4864443" y="6413698"/>
            <a:ext cx="246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39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1872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61A90A-74B5-4901-88FD-5116222579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gardntim\Dropbox\Marketing Advancement\GatesBiomanufactoringFacility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" y="6321232"/>
            <a:ext cx="2887040" cy="490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4864443" y="6413698"/>
            <a:ext cx="246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9132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93403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11" imgW="347" imgH="348" progId="TCLayout.ActiveDocument.1">
                  <p:embed/>
                </p:oleObj>
              </mc:Choice>
              <mc:Fallback>
                <p:oleObj name="think-cell Slide" r:id="rId1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1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33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9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0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1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2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3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6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27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8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1043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376414" y="1565709"/>
            <a:ext cx="5551727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GBF Conference Room Scheduling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376415" y="4211638"/>
            <a:ext cx="5551727" cy="76993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Training – Jan 2020</a:t>
            </a:r>
          </a:p>
        </p:txBody>
      </p:sp>
    </p:spTree>
    <p:extLst>
      <p:ext uri="{BB962C8B-B14F-4D97-AF65-F5344CB8AC3E}">
        <p14:creationId xmlns:p14="http://schemas.microsoft.com/office/powerpoint/2010/main" val="32774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5972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8: Highlight available 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220206" y="1683972"/>
            <a:ext cx="8133594" cy="4554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22" y="1622425"/>
            <a:ext cx="283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Find available time</a:t>
            </a:r>
          </a:p>
          <a:p>
            <a:pPr marL="342900" indent="-342900">
              <a:buAutoNum type="arabicPeriod"/>
            </a:pPr>
            <a:r>
              <a:rPr lang="en-US" sz="1600" dirty="0"/>
              <a:t>Press “Appointment” to ensure all information and conference room is included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 flipV="1">
            <a:off x="8372475" y="5134296"/>
            <a:ext cx="663820" cy="246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4547821" y="1828388"/>
            <a:ext cx="663820" cy="246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9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337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9: Verify meeting information and schedule meeting with Room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681654" y="1565610"/>
            <a:ext cx="8875881" cy="3999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9" y="2071452"/>
            <a:ext cx="265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Ensure all information is complete and accurate: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Invitees – meeting attendees + </a:t>
            </a:r>
            <a:r>
              <a:rPr lang="en-US" sz="1600" b="1" i="1" dirty="0"/>
              <a:t>conference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Location =&gt; </a:t>
            </a:r>
            <a:r>
              <a:rPr lang="en-US" sz="1600" b="1" i="1" dirty="0"/>
              <a:t>conference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Start day/time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End day/time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Meeting agenda, notes,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PRESS Send</a:t>
            </a:r>
          </a:p>
        </p:txBody>
      </p:sp>
    </p:spTree>
    <p:extLst>
      <p:ext uri="{BB962C8B-B14F-4D97-AF65-F5344CB8AC3E}">
        <p14:creationId xmlns:p14="http://schemas.microsoft.com/office/powerpoint/2010/main" val="345846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45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10: Verify meeting was scheduled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815496" y="1640009"/>
            <a:ext cx="8934931" cy="4554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469" y="1640009"/>
            <a:ext cx="25497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Go to meeting on your calendar and click on the meeting</a:t>
            </a:r>
          </a:p>
          <a:p>
            <a:pPr marL="342900" indent="-342900">
              <a:buAutoNum type="arabicPeriod"/>
            </a:pPr>
            <a:r>
              <a:rPr lang="en-US" dirty="0"/>
              <a:t>Click on scheduling assistant</a:t>
            </a:r>
          </a:p>
          <a:p>
            <a:pPr marL="342900" indent="-342900">
              <a:buAutoNum type="arabicPeriod"/>
            </a:pPr>
            <a:r>
              <a:rPr lang="en-US" dirty="0"/>
              <a:t>Be care not to move the meeting within the scheduling bar.</a:t>
            </a:r>
          </a:p>
          <a:p>
            <a:pPr marL="342900" indent="-342900">
              <a:buAutoNum type="arabicPeriod"/>
            </a:pPr>
            <a:r>
              <a:rPr lang="en-US" dirty="0"/>
              <a:t>Simply “X” out of this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1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2436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Scheduling both conference rooms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82982" y="1582615"/>
            <a:ext cx="9251146" cy="50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1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0739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Scheduling both conference rooms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728500" y="1622425"/>
            <a:ext cx="8735000" cy="45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7014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Meeting changes 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269673" y="1557563"/>
            <a:ext cx="8636329" cy="50814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382" y="1803508"/>
            <a:ext cx="2840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Go to meeting on your calendar and click on the meeting</a:t>
            </a:r>
          </a:p>
          <a:p>
            <a:pPr marL="342900" lvl="0" indent="-342900"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Click on scheduling assistant</a:t>
            </a:r>
          </a:p>
          <a:p>
            <a:pPr marL="342900" indent="-342900">
              <a:buAutoNum type="arabicPeriod"/>
            </a:pPr>
            <a:r>
              <a:rPr lang="en-US" dirty="0"/>
              <a:t>To change time or date…find available time and click “send”</a:t>
            </a:r>
          </a:p>
        </p:txBody>
      </p:sp>
    </p:spTree>
    <p:extLst>
      <p:ext uri="{BB962C8B-B14F-4D97-AF65-F5344CB8AC3E}">
        <p14:creationId xmlns:p14="http://schemas.microsoft.com/office/powerpoint/2010/main" val="27374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4246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Please be aware….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43104"/>
            <a:ext cx="10515600" cy="4554728"/>
          </a:xfrm>
        </p:spPr>
        <p:txBody>
          <a:bodyPr/>
          <a:lstStyle/>
          <a:p>
            <a:r>
              <a:rPr lang="en-US" dirty="0">
                <a:latin typeface="+mn-lt"/>
              </a:rPr>
              <a:t>People can be overbooked </a:t>
            </a:r>
            <a:r>
              <a:rPr lang="en-US" b="1" i="1" dirty="0">
                <a:latin typeface="+mn-lt"/>
              </a:rPr>
              <a:t>but Conference rooms cannot be double booked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709" y="2142013"/>
            <a:ext cx="7906950" cy="4515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846" y="2505808"/>
            <a:ext cx="2699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will allow this meeting to be scheduled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conference room will not be scheduled despite what your calendar states…see next slide</a:t>
            </a:r>
          </a:p>
        </p:txBody>
      </p:sp>
      <p:sp>
        <p:nvSpPr>
          <p:cNvPr id="8" name="Right Arrow 7"/>
          <p:cNvSpPr/>
          <p:nvPr/>
        </p:nvSpPr>
        <p:spPr>
          <a:xfrm rot="16200000" flipV="1">
            <a:off x="4865371" y="3877402"/>
            <a:ext cx="467957" cy="158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8086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Scheduling over another meeting in a conference room…..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775697" y="1608992"/>
            <a:ext cx="8720124" cy="4488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469" y="1696915"/>
            <a:ext cx="2540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Looks like it is scheduled in Large conference Room….</a:t>
            </a:r>
            <a:r>
              <a:rPr lang="en-US" b="1" dirty="0"/>
              <a:t>but it is not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be aware of email messages!!</a:t>
            </a:r>
          </a:p>
        </p:txBody>
      </p:sp>
      <p:sp>
        <p:nvSpPr>
          <p:cNvPr id="8" name="Right Arrow 7"/>
          <p:cNvSpPr/>
          <p:nvPr/>
        </p:nvSpPr>
        <p:spPr>
          <a:xfrm flipV="1">
            <a:off x="2622305" y="3968410"/>
            <a:ext cx="663820" cy="246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9182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Conference room was </a:t>
            </a:r>
            <a:r>
              <a:rPr lang="en-US" u="sng" dirty="0">
                <a:latin typeface="+mn-lt"/>
              </a:rPr>
              <a:t>not </a:t>
            </a:r>
            <a:r>
              <a:rPr lang="en-US" dirty="0">
                <a:latin typeface="+mn-lt"/>
              </a:rPr>
              <a:t>scheduled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310320" y="1758836"/>
            <a:ext cx="10404230" cy="372603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V="1">
            <a:off x="385396" y="3374915"/>
            <a:ext cx="663820" cy="246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 flipV="1">
            <a:off x="7271039" y="3621852"/>
            <a:ext cx="2593398" cy="5760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9274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Caution:  </a:t>
            </a:r>
            <a:r>
              <a:rPr lang="en-US" dirty="0">
                <a:latin typeface="+mn-lt"/>
              </a:rPr>
              <a:t>Conference room invite declined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006436" y="1594714"/>
            <a:ext cx="8589819" cy="5075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814945"/>
            <a:ext cx="26185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However, </a:t>
            </a:r>
            <a:r>
              <a:rPr lang="en-US" sz="2000" dirty="0"/>
              <a:t>this may not be obvious when reviewed on the calendar….</a:t>
            </a:r>
          </a:p>
          <a:p>
            <a:r>
              <a:rPr lang="en-US" sz="2000" i="1" dirty="0"/>
              <a:t>Meeting Initiators </a:t>
            </a:r>
            <a:r>
              <a:rPr lang="en-US" sz="2000" b="1" i="1" dirty="0"/>
              <a:t>MUST</a:t>
            </a:r>
            <a:r>
              <a:rPr lang="en-US" sz="2000" i="1" dirty="0"/>
              <a:t> pay attention to email messages </a:t>
            </a:r>
          </a:p>
        </p:txBody>
      </p:sp>
    </p:spTree>
    <p:extLst>
      <p:ext uri="{BB962C8B-B14F-4D97-AF65-F5344CB8AC3E}">
        <p14:creationId xmlns:p14="http://schemas.microsoft.com/office/powerpoint/2010/main" val="352983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409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434" y="1589315"/>
            <a:ext cx="116651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rgbClr val="EA6B14"/>
                </a:solidFill>
              </a:rPr>
              <a:t>What will this training cover?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How to schedule a GBF conference room (large and small </a:t>
            </a:r>
            <a:r>
              <a:rPr lang="en-US" sz="2400" dirty="0" err="1"/>
              <a:t>conf</a:t>
            </a:r>
            <a:r>
              <a:rPr lang="en-US" sz="2400" dirty="0"/>
              <a:t> rooms)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How do I change a meeting and/or conference room once scheduled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Recurring meetings and impact on conference rooms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/>
              <a:t>What to do if a GBF conference room is not available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EA6B1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EA6B14"/>
                </a:solidFill>
              </a:rPr>
              <a:t>When can we start scheduling our own conference rooms?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EA6B1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EA6B14"/>
                </a:solidFill>
              </a:rPr>
              <a:t>Questions/ further help and Thank You</a:t>
            </a:r>
          </a:p>
          <a:p>
            <a:pPr marL="342900" indent="-342900">
              <a:buFont typeface="+mj-lt"/>
              <a:buAutoNum type="arabicPeriod" startAt="2"/>
            </a:pPr>
            <a:endParaRPr lang="en-US" sz="2800" b="1" dirty="0">
              <a:solidFill>
                <a:srgbClr val="EA6B14"/>
              </a:solidFill>
            </a:endParaRPr>
          </a:p>
          <a:p>
            <a:pPr lvl="1"/>
            <a:endParaRPr lang="en-US" sz="2000" b="1" dirty="0">
              <a:solidFill>
                <a:srgbClr val="EA6B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4641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Recurring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Please be aware of the following…..</a:t>
            </a:r>
          </a:p>
          <a:p>
            <a:r>
              <a:rPr lang="en-US" dirty="0">
                <a:latin typeface="+mn-lt"/>
              </a:rPr>
              <a:t>“Request was denied” emails for conference rooms for dates your meeting was not able to be booked in the conference room</a:t>
            </a:r>
          </a:p>
          <a:p>
            <a:r>
              <a:rPr lang="en-US" dirty="0">
                <a:latin typeface="+mn-lt"/>
              </a:rPr>
              <a:t>Currently, meetings are scheduled through February (Emily Feasel scheduled) – See next slide</a:t>
            </a:r>
          </a:p>
          <a:p>
            <a:r>
              <a:rPr lang="en-US" dirty="0">
                <a:latin typeface="+mn-lt"/>
              </a:rPr>
              <a:t>If you are the leader/owner of a recurring meeting, please go in now and set up your meetings to include your desired conference room to begin in March.  </a:t>
            </a:r>
          </a:p>
        </p:txBody>
      </p:sp>
    </p:spTree>
    <p:extLst>
      <p:ext uri="{BB962C8B-B14F-4D97-AF65-F5344CB8AC3E}">
        <p14:creationId xmlns:p14="http://schemas.microsoft.com/office/powerpoint/2010/main" val="93818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018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Recurring Meetings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207353"/>
              </p:ext>
            </p:extLst>
          </p:nvPr>
        </p:nvGraphicFramePr>
        <p:xfrm>
          <a:off x="381002" y="1579421"/>
          <a:ext cx="10972798" cy="4510642"/>
        </p:xfrm>
        <a:graphic>
          <a:graphicData uri="http://schemas.openxmlformats.org/drawingml/2006/table">
            <a:tbl>
              <a:tblPr/>
              <a:tblGrid>
                <a:gridCol w="2423819">
                  <a:extLst>
                    <a:ext uri="{9D8B030D-6E8A-4147-A177-3AD203B41FA5}">
                      <a16:colId xmlns:a16="http://schemas.microsoft.com/office/drawing/2014/main" val="644051209"/>
                    </a:ext>
                  </a:extLst>
                </a:gridCol>
                <a:gridCol w="2118912">
                  <a:extLst>
                    <a:ext uri="{9D8B030D-6E8A-4147-A177-3AD203B41FA5}">
                      <a16:colId xmlns:a16="http://schemas.microsoft.com/office/drawing/2014/main" val="882963585"/>
                    </a:ext>
                  </a:extLst>
                </a:gridCol>
                <a:gridCol w="2423819">
                  <a:extLst>
                    <a:ext uri="{9D8B030D-6E8A-4147-A177-3AD203B41FA5}">
                      <a16:colId xmlns:a16="http://schemas.microsoft.com/office/drawing/2014/main" val="3272779279"/>
                    </a:ext>
                  </a:extLst>
                </a:gridCol>
                <a:gridCol w="2443117">
                  <a:extLst>
                    <a:ext uri="{9D8B030D-6E8A-4147-A177-3AD203B41FA5}">
                      <a16:colId xmlns:a16="http://schemas.microsoft.com/office/drawing/2014/main" val="3428304471"/>
                    </a:ext>
                  </a:extLst>
                </a:gridCol>
                <a:gridCol w="1563131">
                  <a:extLst>
                    <a:ext uri="{9D8B030D-6E8A-4147-A177-3AD203B41FA5}">
                      <a16:colId xmlns:a16="http://schemas.microsoft.com/office/drawing/2014/main" val="4010981009"/>
                    </a:ext>
                  </a:extLst>
                </a:gridCol>
              </a:tblGrid>
              <a:tr h="233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004091"/>
                  </a:ext>
                </a:extLst>
              </a:tr>
              <a:tr h="307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Therapy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9:30-10:00 (9:00-10:00 on Friday's)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Mitchell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473550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10:00-11:00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854339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Neon Client Meeting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2:00-3:00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08218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 Deviation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11:00-12:00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421007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QC/QA/Materials Deviation Mtg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2:00 -3:00p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94969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3:00-4:00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Bi-Weekly: Monday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64853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3:00-4:00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701056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Schnauzer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11:00-12:00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084047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Directors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2:00-3:30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Directors - Rotate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451340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3:30-4:00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557831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Neon Client (Internal) Meeting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10:00-11:00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108675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 Deviation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11:000-12:00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267735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1:00-2:30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 (2nd Friday of the month)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931362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On Point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10:00-11:00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19501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2:00-3:00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113701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Conference Room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10:00-11:00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Chandresh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63133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Control - 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10:00-11:00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 (every other week)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Mitchell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6736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491345" y="6192982"/>
            <a:ext cx="346364" cy="2647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7709" y="6149929"/>
            <a:ext cx="3037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 scheduled through Feb at this time</a:t>
            </a:r>
          </a:p>
        </p:txBody>
      </p:sp>
    </p:spTree>
    <p:extLst>
      <p:ext uri="{BB962C8B-B14F-4D97-AF65-F5344CB8AC3E}">
        <p14:creationId xmlns:p14="http://schemas.microsoft.com/office/powerpoint/2010/main" val="67800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9556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6" y="1223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What if I cannot find an available GBF Conference Room or one that will work for my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Contact Admin Assistance </a:t>
            </a:r>
          </a:p>
          <a:p>
            <a:pPr lvl="1"/>
            <a:r>
              <a:rPr lang="en-US" dirty="0">
                <a:latin typeface="+mn-lt"/>
              </a:rPr>
              <a:t>(Hannah through Jan. 17 and then Kate Swisher)</a:t>
            </a:r>
          </a:p>
          <a:p>
            <a:pPr lvl="1"/>
            <a:r>
              <a:rPr lang="en-US" dirty="0">
                <a:latin typeface="+mn-lt"/>
              </a:rPr>
              <a:t>They will try to find a room within BS1 or BS2</a:t>
            </a:r>
          </a:p>
          <a:p>
            <a:r>
              <a:rPr lang="en-US" dirty="0">
                <a:latin typeface="+mn-lt"/>
              </a:rPr>
              <a:t>Contact Anschutz Campus Library</a:t>
            </a:r>
          </a:p>
          <a:p>
            <a:r>
              <a:rPr lang="en-US" dirty="0">
                <a:latin typeface="+mn-lt"/>
              </a:rPr>
              <a:t>General areas in FRA </a:t>
            </a:r>
          </a:p>
          <a:p>
            <a:r>
              <a:rPr lang="en-US" dirty="0">
                <a:latin typeface="+mn-lt"/>
              </a:rPr>
              <a:t>Other ideas or options ????? </a:t>
            </a:r>
          </a:p>
        </p:txBody>
      </p:sp>
    </p:spTree>
    <p:extLst>
      <p:ext uri="{BB962C8B-B14F-4D97-AF65-F5344CB8AC3E}">
        <p14:creationId xmlns:p14="http://schemas.microsoft.com/office/powerpoint/2010/main" val="69355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2482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To the conference room schedule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149805" y="1622424"/>
            <a:ext cx="9042195" cy="455453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206836" y="1346917"/>
            <a:ext cx="304800" cy="5403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255" y="1939636"/>
            <a:ext cx="2424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Room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in “GBF” and 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36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1744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To the conference room schedule…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715852" y="1640249"/>
            <a:ext cx="8088221" cy="5217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870364"/>
            <a:ext cx="296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GBF Large and GBF Small Conference room by highlighting and pressing “Rooms” button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098472" y="5905063"/>
            <a:ext cx="831272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0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5380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You will now be able to see the calendar for the conference rooms….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86311" y="1622425"/>
            <a:ext cx="7419377" cy="45545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330036" y="5805055"/>
            <a:ext cx="803564" cy="332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08618" y="2427572"/>
            <a:ext cx="304800" cy="5403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756073" y="2415735"/>
            <a:ext cx="304800" cy="5403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9624" y="2607032"/>
            <a:ext cx="1763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The conference rooms should show up on the left side of your calendar and when “checked” you can see the conference room calendars </a:t>
            </a:r>
          </a:p>
        </p:txBody>
      </p:sp>
    </p:spTree>
    <p:extLst>
      <p:ext uri="{BB962C8B-B14F-4D97-AF65-F5344CB8AC3E}">
        <p14:creationId xmlns:p14="http://schemas.microsoft.com/office/powerpoint/2010/main" val="15592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9259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When can we start scheduling GBF Conference Rooms??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69" y="1525519"/>
            <a:ext cx="10515600" cy="4554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Today  </a:t>
            </a:r>
            <a:r>
              <a:rPr lang="en-US" sz="36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 !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HOWEVER please note:</a:t>
            </a:r>
          </a:p>
          <a:p>
            <a:pPr lvl="2"/>
            <a:r>
              <a:rPr lang="en-US" sz="2400" dirty="0">
                <a:latin typeface="+mn-lt"/>
              </a:rPr>
              <a:t>Recurring meetings have been scheduled through February (by Emily)</a:t>
            </a:r>
          </a:p>
          <a:p>
            <a:pPr lvl="2"/>
            <a:r>
              <a:rPr lang="en-US" sz="2400" dirty="0">
                <a:latin typeface="+mn-lt"/>
              </a:rPr>
              <a:t>Double check your conference rooms before and after scheduling</a:t>
            </a:r>
          </a:p>
          <a:p>
            <a:pPr lvl="2"/>
            <a:r>
              <a:rPr lang="en-US" sz="2400" dirty="0">
                <a:latin typeface="+mn-lt"/>
              </a:rPr>
              <a:t>Pay attention to the “Request was Denied” emails. </a:t>
            </a:r>
          </a:p>
          <a:p>
            <a:pPr lvl="2"/>
            <a:r>
              <a:rPr lang="en-US" sz="2400" dirty="0">
                <a:latin typeface="+mn-lt"/>
              </a:rPr>
              <a:t>Please be patient with each other while we all get the hang of this</a:t>
            </a:r>
          </a:p>
          <a:p>
            <a:pPr lvl="2"/>
            <a:r>
              <a:rPr lang="en-US" sz="2400" dirty="0">
                <a:latin typeface="+mn-lt"/>
              </a:rPr>
              <a:t>Please work together to resolve any conflicts that may arise</a:t>
            </a:r>
          </a:p>
          <a:p>
            <a:pPr lvl="2"/>
            <a:r>
              <a:rPr lang="en-US" sz="2400" i="1" dirty="0">
                <a:latin typeface="+mn-lt"/>
              </a:rPr>
              <a:t>If there are too many issues, we will need to go back to the old way of scheduling conference rooms through the Administrative Group. </a:t>
            </a:r>
          </a:p>
        </p:txBody>
      </p:sp>
    </p:spTree>
    <p:extLst>
      <p:ext uri="{BB962C8B-B14F-4D97-AF65-F5344CB8AC3E}">
        <p14:creationId xmlns:p14="http://schemas.microsoft.com/office/powerpoint/2010/main" val="28870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178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Questions and further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Please see Hannah or Terri if you have any questions or want additional help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076" y="3841768"/>
            <a:ext cx="11274669" cy="233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Special “Thank You” and shout out for helping us implement this….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A6B14"/>
                </a:solidFill>
              </a:rPr>
              <a:t>Zach Spears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A6B14"/>
                </a:solidFill>
              </a:rPr>
              <a:t>Hannah Miller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A6B14"/>
                </a:solidFill>
              </a:rPr>
              <a:t>Emily Feasel </a:t>
            </a:r>
          </a:p>
        </p:txBody>
      </p:sp>
    </p:spTree>
    <p:extLst>
      <p:ext uri="{BB962C8B-B14F-4D97-AF65-F5344CB8AC3E}">
        <p14:creationId xmlns:p14="http://schemas.microsoft.com/office/powerpoint/2010/main" val="26836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8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think-cell Slide" r:id="rId4" imgW="471" imgH="472" progId="TCLayout.ActiveDocument.1">
                  <p:embed/>
                </p:oleObj>
              </mc:Choice>
              <mc:Fallback>
                <p:oleObj name="think-cell Slide" r:id="rId4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94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3323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1: Set up attendees for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8464" y="1551843"/>
            <a:ext cx="9308621" cy="490061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2584938" y="1960685"/>
            <a:ext cx="905608" cy="3253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4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4299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2: Fill out appointment info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086114" y="1631219"/>
            <a:ext cx="7843926" cy="45545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3455377" y="1855178"/>
            <a:ext cx="905608" cy="3253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469" y="1758462"/>
            <a:ext cx="1820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Fill out meeting subject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Leave location blank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Propose estimated day and time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4193931" y="2971799"/>
            <a:ext cx="589084" cy="1494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193931" y="3178023"/>
            <a:ext cx="589084" cy="1494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3160835" y="3974509"/>
            <a:ext cx="589084" cy="1494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4268665" y="3974509"/>
            <a:ext cx="589084" cy="1494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1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655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3: Move to adding conference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69" y="1622235"/>
            <a:ext cx="2265485" cy="45547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+mn-lt"/>
              </a:rPr>
              <a:t>Click on “Scheduling Assistant”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+mn-lt"/>
              </a:rPr>
              <a:t>Click “Add Rooms…”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741" y="1718950"/>
            <a:ext cx="8638685" cy="501192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4747846" y="2092569"/>
            <a:ext cx="905608" cy="3253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842238" y="6405562"/>
            <a:ext cx="905608" cy="3253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5774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4:  Conference rooms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444679" y="1666386"/>
            <a:ext cx="6909121" cy="4554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846" y="1798271"/>
            <a:ext cx="347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This screen will appear……</a:t>
            </a:r>
          </a:p>
        </p:txBody>
      </p:sp>
    </p:spTree>
    <p:extLst>
      <p:ext uri="{BB962C8B-B14F-4D97-AF65-F5344CB8AC3E}">
        <p14:creationId xmlns:p14="http://schemas.microsoft.com/office/powerpoint/2010/main" val="318366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9612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5: Locate GBF conference rooms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96031" y="1692368"/>
            <a:ext cx="7369215" cy="4554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15" y="1622425"/>
            <a:ext cx="2224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Type in “GBF”</a:t>
            </a:r>
          </a:p>
          <a:p>
            <a:pPr marL="342900" indent="-342900">
              <a:buAutoNum type="arabicPeriod"/>
            </a:pPr>
            <a:r>
              <a:rPr lang="en-US" dirty="0"/>
              <a:t>The two GBF conference rooms will be visible</a:t>
            </a:r>
          </a:p>
          <a:p>
            <a:pPr marL="342900" indent="-342900">
              <a:buAutoNum type="arabicPeriod"/>
            </a:pPr>
            <a:r>
              <a:rPr lang="en-US" dirty="0"/>
              <a:t>Click on the conference room to highlight </a:t>
            </a:r>
          </a:p>
          <a:p>
            <a:pPr marL="342900" indent="-342900">
              <a:buAutoNum type="arabicPeriod"/>
            </a:pPr>
            <a:r>
              <a:rPr lang="en-US" dirty="0"/>
              <a:t>Click on “rooms” to add for preview of availability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08206" y="2567354"/>
            <a:ext cx="423497" cy="1758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V="1">
            <a:off x="3971926" y="4656239"/>
            <a:ext cx="559777" cy="158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4140444" y="4766854"/>
            <a:ext cx="359020" cy="117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V="1">
            <a:off x="3835644" y="5318934"/>
            <a:ext cx="663820" cy="246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341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6:  Add GBF conference room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279659" y="1622425"/>
            <a:ext cx="7632681" cy="4554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846" y="1688123"/>
            <a:ext cx="1863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conference room will appear in the “Rooms” line</a:t>
            </a:r>
          </a:p>
          <a:p>
            <a:pPr marL="342900" indent="-342900">
              <a:buAutoNum type="arabicPeriod"/>
            </a:pPr>
            <a:r>
              <a:rPr lang="en-US" dirty="0"/>
              <a:t>Press “OK”</a:t>
            </a:r>
          </a:p>
        </p:txBody>
      </p:sp>
      <p:sp>
        <p:nvSpPr>
          <p:cNvPr id="7" name="Right Arrow 6"/>
          <p:cNvSpPr/>
          <p:nvPr/>
        </p:nvSpPr>
        <p:spPr>
          <a:xfrm flipV="1">
            <a:off x="3264144" y="5222219"/>
            <a:ext cx="663820" cy="246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 flipV="1">
            <a:off x="7548928" y="5814234"/>
            <a:ext cx="663820" cy="2469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82981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think-cell Slide" r:id="rId5" imgW="471" imgH="472" progId="TCLayout.ActiveDocument.1">
                  <p:embed/>
                </p:oleObj>
              </mc:Choice>
              <mc:Fallback>
                <p:oleObj name="think-cell Slide" r:id="rId5" imgW="471" imgH="47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Step 7:  Review available times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072484" y="1622425"/>
            <a:ext cx="8047031" cy="4554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85" y="1688123"/>
            <a:ext cx="1723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Screen will now show calendars for invitees and conference room</a:t>
            </a:r>
          </a:p>
        </p:txBody>
      </p:sp>
    </p:spTree>
    <p:extLst>
      <p:ext uri="{BB962C8B-B14F-4D97-AF65-F5344CB8AC3E}">
        <p14:creationId xmlns:p14="http://schemas.microsoft.com/office/powerpoint/2010/main" val="4197282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9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F3&quot; g=&quot;AB&quot; b=&quot;7A&quot;/&gt;&lt;m_nBrightness endver=&quot;26206&quot;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q7ePqu9bzUJN_XDYUy6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xhJ1VvTYgm8MhxbxV_8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4t0gVE_a.RuMvFGjBv3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hbg90VFNAbFWgFOYz0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xe2sJJI1u6XaQURwRjt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PJsUP7SFT9XTelE7Vjx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OrIOHNyd.PG2QKQrCw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I7.mhJyQiGb342by2CO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pcScZuyGft9Mjhm0cBT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4e4sUxYWJjtNt_LoIV2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76whyBm.ufmoi3W7NKp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DhfRxd9_rZhTjhvuElH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JvNnqzdqHRKk8qfRZ11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vOt5UlrHWU.iIkxuCOL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iK7zcnW_J33bHAIRv8d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UKT6M4J_1RkosK1.tf3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qrzvL7bAVU0AcGjfvJE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1udCarrXdQZg.Nx522K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82QC8D6BkvQPp_a96sO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Q7zzmoQTsjxM57qZor1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.kk3sRKyCmj_8Tipad6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1moKZ8ZbywsHxj_Rz4mT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dFCa0RwWFae0YFhl6zj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wbIu1T1G18RgQHcJ5RO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lQbh76MhBSbX6OJvvO2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TIyxADEDOG5vgsOpQJb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DMwMF8vsngyAlK_VWH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C7FB05-489E-40CE-94CA-4EFA4477F4A7}" vid="{3941CAB5-22DF-4183-A680-71669BDECD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Gates Biomanufacturing Facility PPT</Template>
  <TotalTime>7237</TotalTime>
  <Words>1004</Words>
  <Application>Microsoft Office PowerPoint</Application>
  <PresentationFormat>Widescreen</PresentationFormat>
  <Paragraphs>195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Office Theme</vt:lpstr>
      <vt:lpstr>think-cell Slide</vt:lpstr>
      <vt:lpstr>GBF Conference Room Scheduling </vt:lpstr>
      <vt:lpstr>Agenda</vt:lpstr>
      <vt:lpstr>Step 1: Set up attendees for meeting</vt:lpstr>
      <vt:lpstr>Step 2: Fill out appointment info</vt:lpstr>
      <vt:lpstr>Step 3: Move to adding conference room</vt:lpstr>
      <vt:lpstr>Step 4:  Conference rooms</vt:lpstr>
      <vt:lpstr>Step 5: Locate GBF conference rooms</vt:lpstr>
      <vt:lpstr>Step 6:  Add GBF conference room </vt:lpstr>
      <vt:lpstr>Step 7:  Review available times</vt:lpstr>
      <vt:lpstr>Step 8: Highlight available time</vt:lpstr>
      <vt:lpstr>Step 9: Verify meeting information and schedule meeting with Room </vt:lpstr>
      <vt:lpstr>Step 10: Verify meeting was scheduled</vt:lpstr>
      <vt:lpstr>Scheduling both conference rooms</vt:lpstr>
      <vt:lpstr>Scheduling both conference rooms</vt:lpstr>
      <vt:lpstr>Meeting changes </vt:lpstr>
      <vt:lpstr>Please be aware….</vt:lpstr>
      <vt:lpstr>Scheduling over another meeting in a conference room…..</vt:lpstr>
      <vt:lpstr>Conference room was not scheduled</vt:lpstr>
      <vt:lpstr>Caution:  Conference room invite declined</vt:lpstr>
      <vt:lpstr>Recurring Meetings</vt:lpstr>
      <vt:lpstr>Recurring Meetings</vt:lpstr>
      <vt:lpstr>What if I cannot find an available GBF Conference Room or one that will work for my meeting?</vt:lpstr>
      <vt:lpstr>To the conference room schedule</vt:lpstr>
      <vt:lpstr>To the conference room schedule…</vt:lpstr>
      <vt:lpstr>You will now be able to see the calendar for the conference rooms….</vt:lpstr>
      <vt:lpstr>When can we start scheduling GBF Conference Rooms??</vt:lpstr>
      <vt:lpstr>Questions and further help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 Protocol Champion – Roles and Responsibilities</dc:title>
  <dc:creator>Garbe, Christopher</dc:creator>
  <cp:lastModifiedBy>Jones, Bryce</cp:lastModifiedBy>
  <cp:revision>165</cp:revision>
  <cp:lastPrinted>2020-01-03T20:45:52Z</cp:lastPrinted>
  <dcterms:created xsi:type="dcterms:W3CDTF">2018-05-09T17:59:06Z</dcterms:created>
  <dcterms:modified xsi:type="dcterms:W3CDTF">2021-11-10T21:43:22Z</dcterms:modified>
</cp:coreProperties>
</file>